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DACF1-75EB-4677-8656-1869455A1061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FCEBD45-E035-4158-8D4C-35280977B586}">
      <dgm:prSet phldrT="[文字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1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易肇事路段</a:t>
          </a:r>
          <a:r>
            <a: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(A1)</a:t>
          </a: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ADBDF3B-96A6-4F50-9443-13AB1968ADCA}" type="parTrans" cxnId="{64AF9F4E-A34F-417A-9406-FA02F0F3D28B}">
      <dgm:prSet/>
      <dgm:spPr>
        <a:solidFill>
          <a:srgbClr val="FFC000"/>
        </a:solidFill>
      </dgm:spPr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A7000EF-6210-42E9-B2B9-68CEF13506B6}" type="sibTrans" cxnId="{64AF9F4E-A34F-417A-9406-FA02F0F3D28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7506B11-9240-426A-999E-537AD0C07DFA}">
      <dgm:prSet phldrT="[文字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1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易肇事路段</a:t>
          </a:r>
          <a:r>
            <a: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測速執法點</a:t>
          </a:r>
          <a:r>
            <a: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BA49FED-3A54-492C-B36C-0DF646353A5D}" type="parTrans" cxnId="{7E4E47FB-8254-4754-AA2B-CE5CFB58E705}">
      <dgm:prSet/>
      <dgm:spPr>
        <a:solidFill>
          <a:srgbClr val="FFC000"/>
        </a:solidFill>
      </dgm:spPr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D8819A6-7B15-4F7A-98C0-DADA1FD38681}" type="sibTrans" cxnId="{7E4E47FB-8254-4754-AA2B-CE5CFB58E70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6F840A-D248-4089-8D83-12ABBE7973A6}">
      <dgm:prSet phldrT="[文字]"/>
      <dgm:spPr/>
      <dgm:t>
        <a:bodyPr/>
        <a:lstStyle/>
        <a:p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EF03FEE-8E22-4B7A-8A76-00A830F4486A}" type="parTrans" cxnId="{3E1E8C29-6D7E-400A-91BE-F943026E623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B511BA4-3E43-4115-B0CF-632383D73733}" type="sibTrans" cxnId="{3E1E8C29-6D7E-400A-91BE-F943026E623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B089F32-3B21-443F-A532-D5A6FC371188}">
      <dgm:prSet phldrT="[文字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行車</a:t>
          </a:r>
          <a:r>
            <a:rPr lang="zh-TW" altLang="en-US" sz="2000" b="1" dirty="0" smtClean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御守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EF95D92-B7E2-4305-9D51-070DBC84BD72}" type="sibTrans" cxnId="{3EC2C0AF-9E5A-4917-8CE2-6A72E9075C3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260A3BE-E57D-4787-85AB-678C9ABB640B}" type="parTrans" cxnId="{3EC2C0AF-9E5A-4917-8CE2-6A72E9075C3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31606EB-0EF9-46A9-B044-0D6C969C2BB1}" type="pres">
      <dgm:prSet presAssocID="{56FDACF1-75EB-4677-8656-1869455A10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20B579A-767F-4CF6-B4A7-09759ED81345}" type="pres">
      <dgm:prSet presAssocID="{5B089F32-3B21-443F-A532-D5A6FC371188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1F1CBA1E-059A-4DB9-A569-7AAF4305AD1D}" type="pres">
      <dgm:prSet presAssocID="{4ADBDF3B-96A6-4F50-9443-13AB1968ADCA}" presName="parTrans" presStyleLbl="bgSibTrans2D1" presStyleIdx="0" presStyleCnt="2"/>
      <dgm:spPr/>
      <dgm:t>
        <a:bodyPr/>
        <a:lstStyle/>
        <a:p>
          <a:endParaRPr lang="zh-TW" altLang="en-US"/>
        </a:p>
      </dgm:t>
    </dgm:pt>
    <dgm:pt modelId="{2287BF8B-E3D0-4BD5-B398-80482C2C2684}" type="pres">
      <dgm:prSet presAssocID="{CFCEBD45-E035-4158-8D4C-35280977B58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F074A9-ECC0-44F5-955B-089932331A49}" type="pres">
      <dgm:prSet presAssocID="{8BA49FED-3A54-492C-B36C-0DF646353A5D}" presName="parTrans" presStyleLbl="bgSibTrans2D1" presStyleIdx="1" presStyleCnt="2"/>
      <dgm:spPr/>
      <dgm:t>
        <a:bodyPr/>
        <a:lstStyle/>
        <a:p>
          <a:endParaRPr lang="zh-TW" altLang="en-US"/>
        </a:p>
      </dgm:t>
    </dgm:pt>
    <dgm:pt modelId="{B0631D66-70E7-49D4-845C-B7842B8CD81F}" type="pres">
      <dgm:prSet presAssocID="{37506B11-9240-426A-999E-537AD0C07DF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4AF9F4E-A34F-417A-9406-FA02F0F3D28B}" srcId="{5B089F32-3B21-443F-A532-D5A6FC371188}" destId="{CFCEBD45-E035-4158-8D4C-35280977B586}" srcOrd="0" destOrd="0" parTransId="{4ADBDF3B-96A6-4F50-9443-13AB1968ADCA}" sibTransId="{3A7000EF-6210-42E9-B2B9-68CEF13506B6}"/>
    <dgm:cxn modelId="{80261F9D-B37A-489C-B27A-EB3ADEC3EB19}" type="presOf" srcId="{8BA49FED-3A54-492C-B36C-0DF646353A5D}" destId="{2EF074A9-ECC0-44F5-955B-089932331A49}" srcOrd="0" destOrd="0" presId="urn:microsoft.com/office/officeart/2005/8/layout/radial4"/>
    <dgm:cxn modelId="{AF794731-A15B-493E-B93B-9AD1E7CB266B}" type="presOf" srcId="{56FDACF1-75EB-4677-8656-1869455A1061}" destId="{631606EB-0EF9-46A9-B044-0D6C969C2BB1}" srcOrd="0" destOrd="0" presId="urn:microsoft.com/office/officeart/2005/8/layout/radial4"/>
    <dgm:cxn modelId="{A5EF25E9-40CB-4251-A84A-0A8C99AC2B31}" type="presOf" srcId="{5B089F32-3B21-443F-A532-D5A6FC371188}" destId="{620B579A-767F-4CF6-B4A7-09759ED81345}" srcOrd="0" destOrd="0" presId="urn:microsoft.com/office/officeart/2005/8/layout/radial4"/>
    <dgm:cxn modelId="{57897DE6-D008-4230-A4FB-AE8976AF7BA5}" type="presOf" srcId="{4ADBDF3B-96A6-4F50-9443-13AB1968ADCA}" destId="{1F1CBA1E-059A-4DB9-A569-7AAF4305AD1D}" srcOrd="0" destOrd="0" presId="urn:microsoft.com/office/officeart/2005/8/layout/radial4"/>
    <dgm:cxn modelId="{FF8477F2-32DD-49EE-A3AC-00E9F6D8208F}" type="presOf" srcId="{CFCEBD45-E035-4158-8D4C-35280977B586}" destId="{2287BF8B-E3D0-4BD5-B398-80482C2C2684}" srcOrd="0" destOrd="0" presId="urn:microsoft.com/office/officeart/2005/8/layout/radial4"/>
    <dgm:cxn modelId="{7E4E47FB-8254-4754-AA2B-CE5CFB58E705}" srcId="{5B089F32-3B21-443F-A532-D5A6FC371188}" destId="{37506B11-9240-426A-999E-537AD0C07DFA}" srcOrd="1" destOrd="0" parTransId="{8BA49FED-3A54-492C-B36C-0DF646353A5D}" sibTransId="{9D8819A6-7B15-4F7A-98C0-DADA1FD38681}"/>
    <dgm:cxn modelId="{3E1E8C29-6D7E-400A-91BE-F943026E6234}" srcId="{56FDACF1-75EB-4677-8656-1869455A1061}" destId="{F76F840A-D248-4089-8D83-12ABBE7973A6}" srcOrd="1" destOrd="0" parTransId="{4EF03FEE-8E22-4B7A-8A76-00A830F4486A}" sibTransId="{0B511BA4-3E43-4115-B0CF-632383D73733}"/>
    <dgm:cxn modelId="{3EC2C0AF-9E5A-4917-8CE2-6A72E9075C3C}" srcId="{56FDACF1-75EB-4677-8656-1869455A1061}" destId="{5B089F32-3B21-443F-A532-D5A6FC371188}" srcOrd="0" destOrd="0" parTransId="{0260A3BE-E57D-4787-85AB-678C9ABB640B}" sibTransId="{CEF95D92-B7E2-4305-9D51-070DBC84BD72}"/>
    <dgm:cxn modelId="{89E7F568-D633-4EC4-8C34-AD6F4A1C5933}" type="presOf" srcId="{37506B11-9240-426A-999E-537AD0C07DFA}" destId="{B0631D66-70E7-49D4-845C-B7842B8CD81F}" srcOrd="0" destOrd="0" presId="urn:microsoft.com/office/officeart/2005/8/layout/radial4"/>
    <dgm:cxn modelId="{C5AC8ED5-0EEE-4E69-A2E6-0D8CFD74FEC4}" type="presParOf" srcId="{631606EB-0EF9-46A9-B044-0D6C969C2BB1}" destId="{620B579A-767F-4CF6-B4A7-09759ED81345}" srcOrd="0" destOrd="0" presId="urn:microsoft.com/office/officeart/2005/8/layout/radial4"/>
    <dgm:cxn modelId="{1677A4A1-ADAC-4CE7-BF6A-E915E012FE9E}" type="presParOf" srcId="{631606EB-0EF9-46A9-B044-0D6C969C2BB1}" destId="{1F1CBA1E-059A-4DB9-A569-7AAF4305AD1D}" srcOrd="1" destOrd="0" presId="urn:microsoft.com/office/officeart/2005/8/layout/radial4"/>
    <dgm:cxn modelId="{BAB7F227-5DBC-49C3-B16A-431496E13D44}" type="presParOf" srcId="{631606EB-0EF9-46A9-B044-0D6C969C2BB1}" destId="{2287BF8B-E3D0-4BD5-B398-80482C2C2684}" srcOrd="2" destOrd="0" presId="urn:microsoft.com/office/officeart/2005/8/layout/radial4"/>
    <dgm:cxn modelId="{21DB7B11-D36B-470A-8252-30125CE14665}" type="presParOf" srcId="{631606EB-0EF9-46A9-B044-0D6C969C2BB1}" destId="{2EF074A9-ECC0-44F5-955B-089932331A49}" srcOrd="3" destOrd="0" presId="urn:microsoft.com/office/officeart/2005/8/layout/radial4"/>
    <dgm:cxn modelId="{E797EB09-12A2-43DC-B1A0-047E22B6475E}" type="presParOf" srcId="{631606EB-0EF9-46A9-B044-0D6C969C2BB1}" destId="{B0631D66-70E7-49D4-845C-B7842B8CD81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B579A-767F-4CF6-B4A7-09759ED81345}">
      <dsp:nvSpPr>
        <dsp:cNvPr id="0" name=""/>
        <dsp:cNvSpPr/>
      </dsp:nvSpPr>
      <dsp:spPr>
        <a:xfrm>
          <a:off x="1448019" y="629008"/>
          <a:ext cx="993862" cy="993862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行車</a:t>
          </a:r>
          <a:r>
            <a:rPr lang="zh-TW" altLang="en-US" sz="2000" b="1" kern="1200" dirty="0" smtClean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御守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593567" y="774556"/>
        <a:ext cx="702766" cy="702766"/>
      </dsp:txXfrm>
    </dsp:sp>
    <dsp:sp modelId="{1F1CBA1E-059A-4DB9-A569-7AAF4305AD1D}">
      <dsp:nvSpPr>
        <dsp:cNvPr id="0" name=""/>
        <dsp:cNvSpPr/>
      </dsp:nvSpPr>
      <dsp:spPr>
        <a:xfrm rot="12900000">
          <a:off x="807553" y="455011"/>
          <a:ext cx="762950" cy="283250"/>
        </a:xfrm>
        <a:prstGeom prst="lef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87BF8B-E3D0-4BD5-B398-80482C2C2684}">
      <dsp:nvSpPr>
        <dsp:cNvPr id="0" name=""/>
        <dsp:cNvSpPr/>
      </dsp:nvSpPr>
      <dsp:spPr>
        <a:xfrm>
          <a:off x="404457" y="164"/>
          <a:ext cx="944169" cy="7553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易肇事路段</a:t>
          </a:r>
          <a:r>
            <a:rPr lang="en-US" altLang="zh-TW" sz="1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(A1)</a:t>
          </a:r>
          <a:endParaRPr lang="zh-TW" altLang="en-US" sz="1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26580" y="22287"/>
        <a:ext cx="899923" cy="711089"/>
      </dsp:txXfrm>
    </dsp:sp>
    <dsp:sp modelId="{2EF074A9-ECC0-44F5-955B-089932331A49}">
      <dsp:nvSpPr>
        <dsp:cNvPr id="0" name=""/>
        <dsp:cNvSpPr/>
      </dsp:nvSpPr>
      <dsp:spPr>
        <a:xfrm rot="19500000">
          <a:off x="2319398" y="455011"/>
          <a:ext cx="762950" cy="283250"/>
        </a:xfrm>
        <a:prstGeom prst="lef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631D66-70E7-49D4-845C-B7842B8CD81F}">
      <dsp:nvSpPr>
        <dsp:cNvPr id="0" name=""/>
        <dsp:cNvSpPr/>
      </dsp:nvSpPr>
      <dsp:spPr>
        <a:xfrm>
          <a:off x="2541275" y="164"/>
          <a:ext cx="944169" cy="7553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易肇事路段</a:t>
          </a:r>
          <a:r>
            <a:rPr lang="en-US" altLang="zh-TW" sz="1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測速執法點</a:t>
          </a:r>
          <a:r>
            <a:rPr lang="en-US" altLang="zh-TW" sz="1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563398" y="22287"/>
        <a:ext cx="899923" cy="711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C43BA-B7C0-4673-B780-92EB3351C934}" type="datetimeFigureOut">
              <a:rPr lang="zh-TW" altLang="en-US" smtClean="0"/>
              <a:t>2018/2/9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E143A-6414-4CB4-800C-01437F5478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074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/>
              <a:t>行車御守為全國首創功能，本功能結合政府資料開放平台</a:t>
            </a:r>
            <a:r>
              <a:rPr lang="en-US" altLang="zh-TW" sz="1200" dirty="0" smtClean="0"/>
              <a:t>(Open Data)</a:t>
            </a:r>
            <a:r>
              <a:rPr lang="zh-TW" altLang="en-US" sz="1200" dirty="0" smtClean="0"/>
              <a:t>全國各地區易肇事及測速執法點點位，於啟用本功能時，</a:t>
            </a:r>
            <a:r>
              <a:rPr lang="zh-TW" altLang="en-US" sz="1200" kern="0" dirty="0" smtClean="0"/>
              <a:t>能於行車時即時提醒駕駛人注意周遭路況及安全，進而達到事前預防交通事故之作用。</a:t>
            </a:r>
            <a:endParaRPr lang="en-US" altLang="zh-TW" sz="1200" kern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C2D4-BC7D-4F89-9A70-9A57C1DA5493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20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C2D4-BC7D-4F89-9A70-9A57C1DA5493}" type="slidenum">
              <a:rPr lang="zh-TW" altLang="en-US" smtClean="0">
                <a:solidFill>
                  <a:prstClr val="black"/>
                </a:solidFill>
              </a:rPr>
              <a:pPr/>
              <a:t>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2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0"/>
            <a:ext cx="9135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67502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708554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497051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 sz="1400" b="1" cap="none" spc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4149DD2-8A57-42C3-AF6E-6FB84148137D}" type="slidenum">
              <a:rPr lang="en-US" altLang="zh-TW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9" name="頁尾版面配置區 2"/>
          <p:cNvSpPr>
            <a:spLocks noGrp="1"/>
          </p:cNvSpPr>
          <p:nvPr>
            <p:ph type="ftr" sz="quarter" idx="12"/>
          </p:nvPr>
        </p:nvSpPr>
        <p:spPr>
          <a:xfrm>
            <a:off x="2555776" y="6356350"/>
            <a:ext cx="396044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ligraph421 BT" pitchFamily="66" charset="0"/>
              </a:rPr>
              <a:t>New Taipei City Police Department</a:t>
            </a:r>
            <a:endParaRPr lang="zh-TW" alt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ligraph421 B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361991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78941159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040568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540123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231402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7"/>
          <p:cNvSpPr>
            <a:spLocks noGrp="1"/>
          </p:cNvSpPr>
          <p:nvPr>
            <p:ph type="sldNum" sz="quarter" idx="4"/>
          </p:nvPr>
        </p:nvSpPr>
        <p:spPr>
          <a:xfrm>
            <a:off x="3491880" y="6448251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altLang="zh-TW" smtClean="0"/>
            </a:lvl1pPr>
          </a:lstStyle>
          <a:p>
            <a:pPr algn="ctr" defTabSz="913062"/>
            <a:fld id="{C353EFE5-7005-4C96-9E59-F079F755E2A4}" type="slidenum">
              <a:rPr>
                <a:solidFill>
                  <a:prstClr val="black"/>
                </a:solidFill>
                <a:ea typeface="新細明體"/>
              </a:rPr>
              <a:pPr algn="ctr" defTabSz="913062"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836712"/>
            <a:ext cx="91440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0"/>
            <a:ext cx="9135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93112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98801167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59468245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9"/>
            <a:ext cx="9144000" cy="6853241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平行四邊形 6"/>
          <p:cNvSpPr/>
          <p:nvPr/>
        </p:nvSpPr>
        <p:spPr>
          <a:xfrm flipH="1">
            <a:off x="3995935" y="6414083"/>
            <a:ext cx="1296143" cy="443917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fld id="{BCE7D3A4-6B77-48A4-A042-591E15C9A688}" type="slidenum">
              <a:rPr lang="zh-TW" altLang="en-US" kern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pPr algn="ctr">
                <a:defRPr/>
              </a:pPr>
              <a:t>‹#›</a:t>
            </a:fld>
            <a:endParaRPr lang="zh-TW" altLang="en-US" kern="0" dirty="0">
              <a:solidFill>
                <a:prstClr val="black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571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 thruBlk="1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lang="zh-TW" altLang="en-US" sz="3200" b="1" kern="1200" baseline="0">
          <a:ln w="1905"/>
          <a:gradFill>
            <a:gsLst>
              <a:gs pos="0">
                <a:schemeClr val="tx1"/>
              </a:gs>
              <a:gs pos="7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Times New Roman" panose="02020603050405020304" pitchFamily="18" charset="0"/>
          <a:ea typeface="標楷體" panose="03000509000000000000" pitchFamily="65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Data" Target="../diagrams/data1.xml"/><Relationship Id="rId18" Type="http://schemas.openxmlformats.org/officeDocument/2006/relationships/image" Target="../media/image9.png"/><Relationship Id="rId3" Type="http://schemas.microsoft.com/office/2007/relationships/media" Target="../media/media2.wav"/><Relationship Id="rId21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microsoft.com/office/2007/relationships/diagramDrawing" Target="../diagrams/drawing1.xml"/><Relationship Id="rId2" Type="http://schemas.openxmlformats.org/officeDocument/2006/relationships/audio" Target="../media/media1.wav"/><Relationship Id="rId16" Type="http://schemas.openxmlformats.org/officeDocument/2006/relationships/diagramColors" Target="../diagrams/colors1.xml"/><Relationship Id="rId20" Type="http://schemas.openxmlformats.org/officeDocument/2006/relationships/image" Target="../media/image10.png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2.xml"/><Relationship Id="rId15" Type="http://schemas.openxmlformats.org/officeDocument/2006/relationships/diagramQuickStyle" Target="../diagrams/quickStyle1.xml"/><Relationship Id="rId23" Type="http://schemas.openxmlformats.org/officeDocument/2006/relationships/image" Target="../media/image13.jpeg"/><Relationship Id="rId10" Type="http://schemas.openxmlformats.org/officeDocument/2006/relationships/image" Target="../media/image6.png"/><Relationship Id="rId19" Type="http://schemas.microsoft.com/office/2007/relationships/hdphoto" Target="../media/hdphoto1.wdp"/><Relationship Id="rId4" Type="http://schemas.openxmlformats.org/officeDocument/2006/relationships/audio" Target="../media/media2.wav"/><Relationship Id="rId9" Type="http://schemas.openxmlformats.org/officeDocument/2006/relationships/image" Target="../media/image5.png"/><Relationship Id="rId14" Type="http://schemas.openxmlformats.org/officeDocument/2006/relationships/diagramLayout" Target="../diagrams/layout1.xml"/><Relationship Id="rId2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12" Type="http://schemas.openxmlformats.org/officeDocument/2006/relationships/image" Target="../media/image7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單箭頭接點 8"/>
          <p:cNvCxnSpPr/>
          <p:nvPr/>
        </p:nvCxnSpPr>
        <p:spPr>
          <a:xfrm>
            <a:off x="3203848" y="5914453"/>
            <a:ext cx="3170981" cy="0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圓角矩形 10"/>
          <p:cNvSpPr/>
          <p:nvPr/>
        </p:nvSpPr>
        <p:spPr bwMode="gray">
          <a:xfrm>
            <a:off x="971600" y="4449888"/>
            <a:ext cx="3528392" cy="757133"/>
          </a:xfrm>
          <a:prstGeom prst="round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44450" rIns="45720" bIns="44450" rtlCol="0" anchor="ctr" anchorCtr="1"/>
          <a:lstStyle/>
          <a:p>
            <a:pPr algn="ctr" eaLnBrk="0" hangingPunct="0">
              <a:lnSpc>
                <a:spcPts val="2400"/>
              </a:lnSpc>
              <a:spcBef>
                <a:spcPct val="30000"/>
              </a:spcBef>
            </a:pPr>
            <a:endParaRPr lang="zh-TW" altLang="en-US" sz="16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" name="內容版面配置區 2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675" y="2421312"/>
            <a:ext cx="2168813" cy="3816000"/>
          </a:xfrm>
          <a:prstGeom prst="rect">
            <a:avLst/>
          </a:prstGeom>
          <a:ln w="1905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內容版面配置區 2"/>
          <p:cNvSpPr txBox="1">
            <a:spLocks/>
          </p:cNvSpPr>
          <p:nvPr/>
        </p:nvSpPr>
        <p:spPr>
          <a:xfrm>
            <a:off x="482449" y="1628799"/>
            <a:ext cx="6120680" cy="264440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zh-TW" altLang="en-US" sz="20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運用</a:t>
            </a:r>
            <a:r>
              <a:rPr lang="zh-TW" altLang="en-US" sz="20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政府資料開放平台</a:t>
            </a:r>
            <a:r>
              <a:rPr lang="en-US" altLang="zh-TW" sz="20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(Open Data)</a:t>
            </a:r>
            <a:r>
              <a:rPr lang="zh-TW" altLang="en-US" sz="20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全國點位資料，含</a:t>
            </a:r>
            <a:r>
              <a:rPr lang="en-US" altLang="zh-TW" sz="20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A1</a:t>
            </a:r>
            <a:r>
              <a:rPr lang="zh-TW" altLang="en-US" sz="20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事故、測速執法點</a:t>
            </a:r>
            <a:r>
              <a:rPr lang="zh-TW" altLang="en-US" sz="20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及易肇事路段資料。</a:t>
            </a:r>
            <a:endParaRPr lang="en-US" altLang="zh-TW" sz="2000" kern="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zh-TW" altLang="en-US" sz="20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zh-TW" altLang="en-US" sz="20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語音</a:t>
            </a:r>
            <a:r>
              <a:rPr lang="zh-TW" altLang="en-US" sz="20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</a:t>
            </a:r>
            <a:r>
              <a:rPr lang="zh-TW" altLang="en-US" sz="20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及查詢功能，啟用語音提醒功能，能於行車時即時提醒駕駛人注意周遭路況及</a:t>
            </a:r>
            <a:r>
              <a:rPr lang="zh-TW" altLang="en-US" sz="20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安全，一方面可避免收到違規罰單，一方面又可確保平安到家</a:t>
            </a:r>
            <a:r>
              <a:rPr lang="zh-TW" altLang="en-US" sz="20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kern="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zh-TW" altLang="en-US" sz="2000" b="1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請宣導所屬</a:t>
            </a:r>
            <a:r>
              <a:rPr lang="zh-TW" altLang="en-US" sz="20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同仁與一般民眾於春節開車返鄉期間及平日行車時可多加</a:t>
            </a:r>
            <a:r>
              <a:rPr lang="zh-TW" altLang="en-US" sz="2000" b="1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zh-TW" altLang="en-US" sz="2000" b="1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kern="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2" name="資料庫圖表 31"/>
          <p:cNvGraphicFramePr/>
          <p:nvPr>
            <p:extLst>
              <p:ext uri="{D42A27DB-BD31-4B8C-83A1-F6EECF244321}">
                <p14:modId xmlns:p14="http://schemas.microsoft.com/office/powerpoint/2010/main" val="3040689266"/>
              </p:ext>
            </p:extLst>
          </p:nvPr>
        </p:nvGraphicFramePr>
        <p:xfrm>
          <a:off x="827584" y="4758293"/>
          <a:ext cx="3889902" cy="162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98" b="98204" l="0" r="100000">
                        <a14:foregroundMark x1="14872" y1="36527" x2="14872" y2="36527"/>
                        <a14:foregroundMark x1="41026" y1="32335" x2="41026" y2="32335"/>
                        <a14:foregroundMark x1="34359" y1="22156" x2="34359" y2="22156"/>
                        <a14:foregroundMark x1="33333" y1="47904" x2="33333" y2="47904"/>
                        <a14:foregroundMark x1="26667" y1="47904" x2="26667" y2="47904"/>
                        <a14:foregroundMark x1="88205" y1="71257" x2="88205" y2="71257"/>
                        <a14:foregroundMark x1="24615" y1="31138" x2="24615" y2="31138"/>
                        <a14:foregroundMark x1="16923" y1="54491" x2="16923" y2="54491"/>
                        <a14:foregroundMark x1="16923" y1="50299" x2="16923" y2="50299"/>
                        <a14:foregroundMark x1="82564" y1="76048" x2="82564" y2="76048"/>
                        <a14:foregroundMark x1="90256" y1="72455" x2="90256" y2="72455"/>
                        <a14:foregroundMark x1="76923" y1="78443" x2="76923" y2="78443"/>
                        <a14:foregroundMark x1="90769" y1="78443" x2="90769" y2="78443"/>
                        <a14:foregroundMark x1="30256" y1="60479" x2="30256" y2="60479"/>
                        <a14:foregroundMark x1="12308" y1="56886" x2="12308" y2="56886"/>
                        <a14:foregroundMark x1="41538" y1="37725" x2="41538" y2="37725"/>
                        <a14:foregroundMark x1="81538" y1="81437" x2="81538" y2="81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77" y="5325128"/>
            <a:ext cx="1039943" cy="89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文字方塊 34"/>
          <p:cNvSpPr txBox="1"/>
          <p:nvPr/>
        </p:nvSpPr>
        <p:spPr>
          <a:xfrm>
            <a:off x="4602144" y="5970766"/>
            <a:ext cx="1108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1F497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語音提醒</a:t>
            </a:r>
          </a:p>
        </p:txBody>
      </p:sp>
      <p:pic>
        <p:nvPicPr>
          <p:cNvPr id="38" name="promptacciden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biLevel thresh="75000"/>
          </a:blip>
          <a:stretch>
            <a:fillRect/>
          </a:stretch>
        </p:blipFill>
        <p:spPr>
          <a:xfrm>
            <a:off x="1547664" y="5592206"/>
            <a:ext cx="297457" cy="297457"/>
          </a:xfrm>
          <a:prstGeom prst="rect">
            <a:avLst/>
          </a:prstGeom>
        </p:spPr>
      </p:pic>
      <p:pic>
        <p:nvPicPr>
          <p:cNvPr id="39" name="promptcamer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>
            <a:biLevel thresh="75000"/>
          </a:blip>
          <a:stretch>
            <a:fillRect/>
          </a:stretch>
        </p:blipFill>
        <p:spPr>
          <a:xfrm>
            <a:off x="3726122" y="5589240"/>
            <a:ext cx="312143" cy="312143"/>
          </a:xfrm>
          <a:prstGeom prst="rect">
            <a:avLst/>
          </a:prstGeom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11" y="5086445"/>
            <a:ext cx="990757" cy="75600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78" y="4273203"/>
            <a:ext cx="709827" cy="709827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2177312" y="4870832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Open Data</a:t>
            </a:r>
            <a:endParaRPr lang="zh-TW" altLang="en-US" sz="1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4401" y="476673"/>
            <a:ext cx="8640000" cy="504000"/>
          </a:xfrm>
          <a:prstGeom prst="rect">
            <a:avLst/>
          </a:prstGeom>
          <a:noFill/>
        </p:spPr>
      </p:sp>
      <p:sp>
        <p:nvSpPr>
          <p:cNvPr id="4" name="文字方塊 3"/>
          <p:cNvSpPr txBox="1"/>
          <p:nvPr/>
        </p:nvSpPr>
        <p:spPr>
          <a:xfrm>
            <a:off x="755576" y="694437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 smtClean="0">
                <a:latin typeface="Arial"/>
                <a:ea typeface="標楷體"/>
              </a:rPr>
              <a:t>iPolice</a:t>
            </a:r>
            <a:r>
              <a:rPr lang="zh-TW" altLang="en-US" sz="3600" b="1" dirty="0" smtClean="0">
                <a:latin typeface="Arial"/>
                <a:ea typeface="標楷體"/>
              </a:rPr>
              <a:t>行車御守功能簡介</a:t>
            </a:r>
          </a:p>
        </p:txBody>
      </p:sp>
    </p:spTree>
    <p:extLst>
      <p:ext uri="{BB962C8B-B14F-4D97-AF65-F5344CB8AC3E}">
        <p14:creationId xmlns:p14="http://schemas.microsoft.com/office/powerpoint/2010/main" val="115019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29970\Desktop\IMG_813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81" y="2070819"/>
            <a:ext cx="2086957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A29970\Desktop\IMG_81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78309"/>
            <a:ext cx="2086957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A29970\Desktop\IMG_813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81" y="2070819"/>
            <a:ext cx="2090744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A29970\Desktop\IMG_813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25" y="2070819"/>
            <a:ext cx="2086956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" name="內容版面配置區 2"/>
          <p:cNvSpPr txBox="1">
            <a:spLocks/>
          </p:cNvSpPr>
          <p:nvPr/>
        </p:nvSpPr>
        <p:spPr>
          <a:xfrm>
            <a:off x="467544" y="1494755"/>
            <a:ext cx="6120680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zh-TW" altLang="en-US" sz="20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啟用「行車</a:t>
            </a:r>
            <a:r>
              <a:rPr lang="zh-TW" altLang="en-US" sz="20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御</a:t>
            </a:r>
            <a:r>
              <a:rPr lang="zh-TW" altLang="en-US" sz="20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守」功能</a:t>
            </a:r>
            <a:r>
              <a:rPr lang="zh-TW" altLang="en-US" sz="20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操作步驟：</a:t>
            </a:r>
            <a:endParaRPr lang="en-US" altLang="zh-TW" sz="2000" kern="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63688" y="3510979"/>
            <a:ext cx="64807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64160" y="2682887"/>
            <a:ext cx="1935832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20072" y="4807123"/>
            <a:ext cx="792088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4" name="內容版面配置區 2"/>
          <p:cNvSpPr txBox="1">
            <a:spLocks/>
          </p:cNvSpPr>
          <p:nvPr/>
        </p:nvSpPr>
        <p:spPr>
          <a:xfrm>
            <a:off x="395536" y="5890096"/>
            <a:ext cx="201622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buFontTx/>
              <a:buNone/>
            </a:pPr>
            <a:r>
              <a:rPr lang="en-US" altLang="zh-TW" sz="18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8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、開啟</a:t>
            </a:r>
            <a:r>
              <a:rPr lang="en-US" altLang="zh-TW" sz="1800" kern="0" dirty="0" err="1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iPolice</a:t>
            </a:r>
            <a:r>
              <a:rPr lang="zh-TW" altLang="en-US" sz="18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後，點選行車御守。</a:t>
            </a:r>
            <a:endParaRPr lang="en-US" altLang="zh-TW" sz="1800" kern="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內容版面配置區 2"/>
          <p:cNvSpPr txBox="1">
            <a:spLocks/>
          </p:cNvSpPr>
          <p:nvPr/>
        </p:nvSpPr>
        <p:spPr>
          <a:xfrm>
            <a:off x="2555776" y="5890096"/>
            <a:ext cx="201622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buFontTx/>
              <a:buNone/>
            </a:pPr>
            <a:r>
              <a:rPr lang="en-US" altLang="zh-TW" sz="18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8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、點選易肇事路段語音提醒。</a:t>
            </a:r>
            <a:endParaRPr lang="en-US" altLang="zh-TW" sz="1800" kern="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內容版面配置區 2"/>
          <p:cNvSpPr txBox="1">
            <a:spLocks/>
          </p:cNvSpPr>
          <p:nvPr/>
        </p:nvSpPr>
        <p:spPr>
          <a:xfrm>
            <a:off x="4652956" y="5890096"/>
            <a:ext cx="2223300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buFontTx/>
              <a:buNone/>
            </a:pPr>
            <a:r>
              <a:rPr lang="en-US" altLang="zh-TW" sz="18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8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、點選同意啟用。</a:t>
            </a:r>
            <a:endParaRPr lang="en-US" altLang="zh-TW" sz="1800" kern="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內容版面配置區 2"/>
          <p:cNvSpPr txBox="1">
            <a:spLocks/>
          </p:cNvSpPr>
          <p:nvPr/>
        </p:nvSpPr>
        <p:spPr>
          <a:xfrm>
            <a:off x="6739914" y="5890096"/>
            <a:ext cx="201622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buFontTx/>
              <a:buNone/>
            </a:pPr>
            <a:r>
              <a:rPr lang="en-US" altLang="zh-TW" sz="18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8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、開始使用。</a:t>
            </a:r>
            <a:endParaRPr lang="en-US" altLang="zh-TW" sz="1800" kern="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錄製的聲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8960" y="6322144"/>
            <a:ext cx="347216" cy="347216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755576" y="622429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 smtClean="0">
                <a:latin typeface="Arial"/>
                <a:ea typeface="標楷體"/>
              </a:rPr>
              <a:t>iPolice</a:t>
            </a:r>
            <a:r>
              <a:rPr lang="zh-TW" altLang="en-US" sz="3600" b="1" dirty="0" smtClean="0">
                <a:latin typeface="Arial"/>
                <a:ea typeface="標楷體"/>
              </a:rPr>
              <a:t>行車御守功能簡介</a:t>
            </a:r>
          </a:p>
        </p:txBody>
      </p:sp>
    </p:spTree>
    <p:extLst>
      <p:ext uri="{BB962C8B-B14F-4D97-AF65-F5344CB8AC3E}">
        <p14:creationId xmlns:p14="http://schemas.microsoft.com/office/powerpoint/2010/main" val="139602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自訂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C0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225</Words>
  <Application>Microsoft Office PowerPoint</Application>
  <PresentationFormat>如螢幕大小 (4:3)</PresentationFormat>
  <Paragraphs>18</Paragraphs>
  <Slides>2</Slides>
  <Notes>2</Notes>
  <HiddenSlides>0</HiddenSlides>
  <MMClips>3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1_Office 佈景主題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1</dc:creator>
  <cp:lastModifiedBy>me</cp:lastModifiedBy>
  <cp:revision>4</cp:revision>
  <dcterms:created xsi:type="dcterms:W3CDTF">2018-02-08T07:35:31Z</dcterms:created>
  <dcterms:modified xsi:type="dcterms:W3CDTF">2018-02-09T10:06:21Z</dcterms:modified>
</cp:coreProperties>
</file>